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432" r:id="rId3"/>
    <p:sldId id="478" r:id="rId5"/>
    <p:sldId id="462" r:id="rId6"/>
    <p:sldId id="464" r:id="rId7"/>
    <p:sldId id="465" r:id="rId8"/>
    <p:sldId id="466" r:id="rId9"/>
    <p:sldId id="474" r:id="rId10"/>
    <p:sldId id="468" r:id="rId11"/>
    <p:sldId id="469" r:id="rId12"/>
    <p:sldId id="475" r:id="rId13"/>
    <p:sldId id="476" r:id="rId14"/>
    <p:sldId id="477" r:id="rId15"/>
    <p:sldId id="479" r:id="rId16"/>
    <p:sldId id="480" r:id="rId17"/>
    <p:sldId id="431" r:id="rId18"/>
  </p:sldIdLst>
  <p:sldSz cx="9144000" cy="5143500" type="screen16x9"/>
  <p:notesSz cx="6858000" cy="9144000"/>
  <p:embeddedFontLst>
    <p:embeddedFont>
      <p:font typeface="方正苏新诗柳楷简体" panose="02000000000000000000" pitchFamily="2" charset="-122"/>
      <p:regular r:id="rId22"/>
    </p:embeddedFont>
    <p:embeddedFont>
      <p:font typeface="方正清刻本悦宋简体" panose="02000000000000000000" pitchFamily="2" charset="-122"/>
      <p:regular r:id="rId23"/>
    </p:embeddedFont>
    <p:embeddedFont>
      <p:font typeface="微软雅黑 Light" panose="020B0502040204020203" charset="-122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A67"/>
    <a:srgbClr val="95D4F6"/>
    <a:srgbClr val="8AE0D4"/>
    <a:srgbClr val="FF858E"/>
    <a:srgbClr val="0B4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16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20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759375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3233411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12"/>
          </p:nvPr>
        </p:nvSpPr>
        <p:spPr>
          <a:xfrm>
            <a:off x="5624898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0535" y="1358265"/>
            <a:ext cx="8457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pc="225" dirty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第三</a:t>
            </a:r>
            <a:r>
              <a:rPr lang="zh-CN" altLang="en-US" sz="5400" spc="225" dirty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次汇报</a:t>
            </a:r>
            <a:endParaRPr lang="zh-CN" altLang="en-US" sz="5400" spc="225" dirty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897995" y="3526935"/>
            <a:ext cx="3154680" cy="354330"/>
            <a:chOff x="2917045" y="3526935"/>
            <a:chExt cx="3154680" cy="354330"/>
          </a:xfrm>
        </p:grpSpPr>
        <p:sp>
          <p:nvSpPr>
            <p:cNvPr id="23" name="文本框 211"/>
            <p:cNvSpPr txBox="1">
              <a:spLocks noChangeArrowheads="1"/>
            </p:cNvSpPr>
            <p:nvPr/>
          </p:nvSpPr>
          <p:spPr bwMode="auto">
            <a:xfrm>
              <a:off x="2917045" y="3526935"/>
              <a:ext cx="96338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汇报人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5" name="文本框 211"/>
            <p:cNvSpPr txBox="1">
              <a:spLocks noChangeArrowheads="1"/>
            </p:cNvSpPr>
            <p:nvPr/>
          </p:nvSpPr>
          <p:spPr bwMode="auto">
            <a:xfrm>
              <a:off x="4023215" y="3544080"/>
              <a:ext cx="2048510" cy="33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170600304</a:t>
              </a:r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郭轲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004049" y="3562634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7045" y="4134360"/>
            <a:ext cx="3154660" cy="345166"/>
            <a:chOff x="2917045" y="4134360"/>
            <a:chExt cx="3154660" cy="345166"/>
          </a:xfrm>
        </p:grpSpPr>
        <p:sp>
          <p:nvSpPr>
            <p:cNvPr id="28" name="文本框 27"/>
            <p:cNvSpPr txBox="1"/>
            <p:nvPr/>
          </p:nvSpPr>
          <p:spPr>
            <a:xfrm>
              <a:off x="2917045" y="4134360"/>
              <a:ext cx="91022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时   间：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004048" y="4161810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965684" y="4142341"/>
              <a:ext cx="187422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2019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年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07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月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24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日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pic>
        <p:nvPicPr>
          <p:cNvPr id="5" name="BeaTsGOy - 旋律、节奏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9624" y="-72466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647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代码：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3" name="图片 2" descr="QI1K09{@W%PI_U%(N$TVS%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455" y="145415"/>
            <a:ext cx="7162800" cy="4810125"/>
          </a:xfrm>
          <a:prstGeom prst="rect">
            <a:avLst/>
          </a:prstGeom>
        </p:spPr>
      </p:pic>
      <p:pic>
        <p:nvPicPr>
          <p:cNvPr id="5" name="图片 4" descr="QG~H8XRQ({F~T$VPUCL0J]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1702435"/>
            <a:ext cx="4724400" cy="561975"/>
          </a:xfrm>
          <a:prstGeom prst="rect">
            <a:avLst/>
          </a:prstGeom>
        </p:spPr>
      </p:pic>
      <p:pic>
        <p:nvPicPr>
          <p:cNvPr id="6" name="图片 5" descr=")D`3$HFSMG4HWLJSW2Z9DA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460" y="667385"/>
            <a:ext cx="7343775" cy="3276600"/>
          </a:xfrm>
          <a:prstGeom prst="rect">
            <a:avLst/>
          </a:prstGeom>
        </p:spPr>
      </p:pic>
      <p:pic>
        <p:nvPicPr>
          <p:cNvPr id="9" name="图片 8" descr="@_3YJP0$ZA{KPQYTE%A[FQ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" y="1702435"/>
            <a:ext cx="4257675" cy="352425"/>
          </a:xfrm>
          <a:prstGeom prst="rect">
            <a:avLst/>
          </a:prstGeom>
        </p:spPr>
      </p:pic>
      <p:pic>
        <p:nvPicPr>
          <p:cNvPr id="10" name="图片 9" descr="_G[62B[FFDZ`_7)3XN5(VQC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120" y="772160"/>
            <a:ext cx="6429375" cy="3067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95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TensorFlow</a:t>
            </a:r>
            <a:r>
              <a:rPr lang="zh-CN" altLang="en-US" sz="4400">
                <a:solidFill>
                  <a:schemeClr val="bg1"/>
                </a:solidFill>
              </a:rPr>
              <a:t>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9150" y="1518285"/>
            <a:ext cx="776922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是</a:t>
            </a:r>
            <a:r>
              <a:rPr lang="en-US" altLang="zh-CN" sz="2800">
                <a:solidFill>
                  <a:schemeClr val="bg1"/>
                </a:solidFill>
              </a:rPr>
              <a:t>Google</a:t>
            </a:r>
            <a:r>
              <a:rPr lang="zh-CN" altLang="en-US" sz="2800">
                <a:solidFill>
                  <a:schemeClr val="bg1"/>
                </a:solidFill>
              </a:rPr>
              <a:t>在</a:t>
            </a:r>
            <a:r>
              <a:rPr lang="en-US" altLang="zh-CN" sz="2800">
                <a:solidFill>
                  <a:schemeClr val="bg1"/>
                </a:solidFill>
              </a:rPr>
              <a:t>2015</a:t>
            </a:r>
            <a:r>
              <a:rPr lang="zh-CN" altLang="en-US" sz="2800">
                <a:solidFill>
                  <a:schemeClr val="bg1"/>
                </a:solidFill>
              </a:rPr>
              <a:t>年推出的开源的计算框架。可以很好地支持深度学习的各种算法，也是在</a:t>
            </a:r>
            <a:r>
              <a:rPr lang="en-US" altLang="zh-CN" sz="2800">
                <a:solidFill>
                  <a:schemeClr val="bg1"/>
                </a:solidFill>
              </a:rPr>
              <a:t>Github</a:t>
            </a:r>
            <a:r>
              <a:rPr lang="zh-CN" altLang="en-US" sz="2800">
                <a:solidFill>
                  <a:schemeClr val="bg1"/>
                </a:solidFill>
              </a:rPr>
              <a:t>上最流行的框架。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</a:rPr>
              <a:t>以张量为基础（不依赖于坐标系选择的矢量</a:t>
            </a:r>
            <a:r>
              <a:rPr lang="zh-CN" altLang="en-US" sz="2800">
                <a:solidFill>
                  <a:schemeClr val="bg1"/>
                </a:solidFill>
              </a:rPr>
              <a:t>）</a:t>
            </a:r>
            <a:endParaRPr lang="zh-CN" altLang="en-US" sz="2800">
              <a:solidFill>
                <a:schemeClr val="bg1"/>
              </a:solidFill>
            </a:endParaRPr>
          </a:p>
        </p:txBody>
      </p:sp>
      <p:pic>
        <p:nvPicPr>
          <p:cNvPr id="2" name="图片 1" descr="%]G(L(]APS2B7GJL1}QO_2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635" y="-753745"/>
            <a:ext cx="8333740" cy="6250305"/>
          </a:xfrm>
          <a:prstGeom prst="rect">
            <a:avLst/>
          </a:prstGeom>
        </p:spPr>
      </p:pic>
      <p:pic>
        <p:nvPicPr>
          <p:cNvPr id="5" name="图片 4" descr="XD7(ED_(A~]3~F%C1UA}N4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905" y="422910"/>
            <a:ext cx="5029200" cy="1095375"/>
          </a:xfrm>
          <a:prstGeom prst="rect">
            <a:avLst/>
          </a:prstGeom>
        </p:spPr>
      </p:pic>
      <p:pic>
        <p:nvPicPr>
          <p:cNvPr id="6" name="图片 5" descr=")~`CEKZK2TFM$ULR(O%KW3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" y="-666115"/>
            <a:ext cx="7244080" cy="5697220"/>
          </a:xfrm>
          <a:prstGeom prst="rect">
            <a:avLst/>
          </a:prstGeom>
        </p:spPr>
      </p:pic>
      <p:pic>
        <p:nvPicPr>
          <p:cNvPr id="7" name="图片 6" descr="ML}A6KLT1O]~K}CGTEC)KX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7435" y="-30480"/>
            <a:ext cx="5386070" cy="5527040"/>
          </a:xfrm>
          <a:prstGeom prst="rect">
            <a:avLst/>
          </a:prstGeom>
        </p:spPr>
      </p:pic>
      <p:pic>
        <p:nvPicPr>
          <p:cNvPr id="8" name="图片 7" descr="L{~]1K1}P35$0)8R}3P)GTM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245" y="332105"/>
            <a:ext cx="7301230" cy="944245"/>
          </a:xfrm>
          <a:prstGeom prst="rect">
            <a:avLst/>
          </a:prstGeom>
        </p:spPr>
      </p:pic>
      <p:pic>
        <p:nvPicPr>
          <p:cNvPr id="9" name="图片 8" descr="[9M}]Z`9ZK$H{ALGV4RM39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095" y="57150"/>
            <a:ext cx="7696835" cy="3117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495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论文写作</a:t>
            </a:r>
            <a:r>
              <a:rPr lang="zh-CN" altLang="en-US" sz="4400">
                <a:solidFill>
                  <a:schemeClr val="bg1"/>
                </a:solidFill>
              </a:rPr>
              <a:t>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2" name="图片 1" descr="Q6LB1){TKFY}4DZSURJHFG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3135" y="-40640"/>
            <a:ext cx="7467600" cy="5781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文本框 30"/>
          <p:cNvSpPr txBox="1"/>
          <p:nvPr/>
        </p:nvSpPr>
        <p:spPr>
          <a:xfrm>
            <a:off x="482435" y="30221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17675" y="1220470"/>
            <a:ext cx="48704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数据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代码基础不好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en-US" altLang="zh-CN" sz="2800">
                <a:solidFill>
                  <a:schemeClr val="bg1"/>
                </a:solidFill>
              </a:rPr>
              <a:t>tensorflow</a:t>
            </a:r>
            <a:r>
              <a:rPr lang="zh-CN" altLang="en-US" sz="2800">
                <a:solidFill>
                  <a:schemeClr val="bg1"/>
                </a:solidFill>
              </a:rPr>
              <a:t>环境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数学理论没有创新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09420" y="1115060"/>
            <a:ext cx="487045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论文撰写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处理代码问题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数学原理上的研究，理解和创新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0215" y="390691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955" y="1397468"/>
            <a:ext cx="7056091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感谢聆听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欢迎指正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719955" y="113855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19790" y="197607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719790" y="2830996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2297" y="3257101"/>
            <a:ext cx="3161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 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/ </a:t>
            </a:r>
            <a:r>
              <a:rPr lang="en-US" altLang="zh-CN" sz="28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Contents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endParaRPr lang="zh-CN" altLang="en-US" sz="3200" dirty="0">
              <a:solidFill>
                <a:schemeClr val="accent4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33" y="1238900"/>
            <a:ext cx="1996303" cy="1996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16455" y="760095"/>
            <a:ext cx="4685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核的选择，惩罚参数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18005" y="1282065"/>
            <a:ext cx="46062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</a:rPr>
              <a:t>利用</a:t>
            </a:r>
            <a:r>
              <a:rPr lang="en-US" altLang="zh-CN" sz="4800">
                <a:solidFill>
                  <a:schemeClr val="bg1"/>
                </a:solidFill>
              </a:rPr>
              <a:t>Python</a:t>
            </a:r>
            <a:r>
              <a:rPr lang="zh-CN" altLang="en-US" sz="4800">
                <a:solidFill>
                  <a:schemeClr val="bg1"/>
                </a:solidFill>
              </a:rPr>
              <a:t>实现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49450" y="2249805"/>
            <a:ext cx="5795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</a:rPr>
              <a:t>利用</a:t>
            </a:r>
            <a:r>
              <a:rPr lang="en-US" altLang="zh-CN" sz="2400">
                <a:solidFill>
                  <a:schemeClr val="bg1"/>
                </a:solidFill>
              </a:rPr>
              <a:t>numpy</a:t>
            </a:r>
            <a:r>
              <a:rPr lang="zh-CN" altLang="en-US" sz="2400">
                <a:solidFill>
                  <a:schemeClr val="bg1"/>
                </a:solidFill>
              </a:rPr>
              <a:t>，</a:t>
            </a:r>
            <a:r>
              <a:rPr lang="en-US" altLang="zh-CN" sz="2400">
                <a:solidFill>
                  <a:schemeClr val="bg1"/>
                </a:solidFill>
              </a:rPr>
              <a:t>scipy</a:t>
            </a:r>
            <a:r>
              <a:rPr lang="zh-CN" altLang="en-US" sz="2400">
                <a:solidFill>
                  <a:schemeClr val="bg1"/>
                </a:solidFill>
              </a:rPr>
              <a:t>，</a:t>
            </a:r>
            <a:r>
              <a:rPr lang="en-US" altLang="zh-CN" sz="2400">
                <a:solidFill>
                  <a:schemeClr val="bg1"/>
                </a:solidFill>
              </a:rPr>
              <a:t>sklearn</a:t>
            </a:r>
            <a:r>
              <a:rPr lang="zh-CN" altLang="en-US" sz="2400">
                <a:solidFill>
                  <a:schemeClr val="bg1"/>
                </a:solidFill>
              </a:rPr>
              <a:t>库实现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49450" y="3178175"/>
            <a:ext cx="5795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</a:rPr>
              <a:t>基于</a:t>
            </a:r>
            <a:r>
              <a:rPr lang="en-US" altLang="zh-CN" sz="2400">
                <a:solidFill>
                  <a:schemeClr val="bg1"/>
                </a:solidFill>
              </a:rPr>
              <a:t>iris</a:t>
            </a:r>
            <a:r>
              <a:rPr lang="zh-CN" altLang="en-US" sz="2400">
                <a:solidFill>
                  <a:schemeClr val="bg1"/>
                </a:solidFill>
              </a:rPr>
              <a:t>水仙花数据</a:t>
            </a:r>
            <a:r>
              <a:rPr lang="zh-CN" altLang="en-US" sz="2400">
                <a:solidFill>
                  <a:schemeClr val="bg1"/>
                </a:solidFill>
              </a:rPr>
              <a:t>库</a:t>
            </a:r>
            <a:endParaRPr lang="zh-CN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pic>
        <p:nvPicPr>
          <p:cNvPr id="3" name="图片 1" descr=")SO}}FZRAQT@PV0408RU}`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458" y="790258"/>
            <a:ext cx="5271135" cy="3561715"/>
          </a:xfrm>
          <a:prstGeom prst="rect">
            <a:avLst/>
          </a:prstGeom>
        </p:spPr>
      </p:pic>
      <p:pic>
        <p:nvPicPr>
          <p:cNvPr id="7" name="图片 2" descr="`$YRV({{(FUM7L_(`@WQI0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798" y="1072833"/>
            <a:ext cx="5269865" cy="1236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06650" y="605790"/>
            <a:ext cx="39319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交叉验证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4" name="图片 3" descr=")AOFSOV`(KQO%OE2PMAR)]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5920" y="911860"/>
            <a:ext cx="5454015" cy="3178810"/>
          </a:xfrm>
          <a:prstGeom prst="rect">
            <a:avLst/>
          </a:prstGeom>
        </p:spPr>
      </p:pic>
      <p:pic>
        <p:nvPicPr>
          <p:cNvPr id="5" name="图片 4" descr="X$(D$6$$W)3(D_BVJA~MD}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70" y="3648075"/>
            <a:ext cx="7014845" cy="11658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06650" y="605790"/>
            <a:ext cx="39319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参数选择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6" name="图片 5" descr="`2@S@~3$[SP)2_X6}AUQYSX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455" y="871855"/>
            <a:ext cx="5873115" cy="3731895"/>
          </a:xfrm>
          <a:prstGeom prst="rect">
            <a:avLst/>
          </a:prstGeom>
        </p:spPr>
      </p:pic>
      <p:pic>
        <p:nvPicPr>
          <p:cNvPr id="8" name="图片 6" descr="R5F`H]XY$C4E6ZW{G@2C{Z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380" y="1373823"/>
            <a:ext cx="5270500" cy="2419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96647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SVC</a:t>
            </a:r>
            <a:r>
              <a:rPr lang="zh-CN" altLang="en-US" sz="4400">
                <a:solidFill>
                  <a:schemeClr val="bg1"/>
                </a:solidFill>
              </a:rPr>
              <a:t>代码：</a:t>
            </a:r>
            <a:endParaRPr lang="zh-CN" altLang="en-US" sz="440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10" name="图片 10" descr=")3)(9J8BB46$WVECUPIHI}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9170" y="3677285"/>
            <a:ext cx="6990080" cy="1002030"/>
          </a:xfrm>
          <a:prstGeom prst="rect">
            <a:avLst/>
          </a:prstGeom>
        </p:spPr>
      </p:pic>
      <p:pic>
        <p:nvPicPr>
          <p:cNvPr id="9" name="图片 9" descr="S`}]U2LD3JGJ%~`5YLD$T{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005" y="1011555"/>
            <a:ext cx="6074410" cy="2917190"/>
          </a:xfrm>
          <a:prstGeom prst="rect">
            <a:avLst/>
          </a:prstGeom>
        </p:spPr>
      </p:pic>
      <p:pic>
        <p:nvPicPr>
          <p:cNvPr id="2" name="图片 1" descr="H)MC89J%C%UDW56{)N4T9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667385"/>
            <a:ext cx="6863080" cy="3605530"/>
          </a:xfrm>
          <a:prstGeom prst="rect">
            <a:avLst/>
          </a:prstGeom>
        </p:spPr>
      </p:pic>
      <p:pic>
        <p:nvPicPr>
          <p:cNvPr id="7" name="图片 6" descr="($R9E1J%22YR0WT5}CO7G$J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215" y="4288790"/>
            <a:ext cx="6191250" cy="695325"/>
          </a:xfrm>
          <a:prstGeom prst="rect">
            <a:avLst/>
          </a:prstGeom>
        </p:spPr>
      </p:pic>
      <p:pic>
        <p:nvPicPr>
          <p:cNvPr id="8" name="图片 7" descr="7I}NP[7$INYG)PN40NZ%FS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4340" y="2198370"/>
            <a:ext cx="2667000" cy="1838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15515" y="728980"/>
            <a:ext cx="58616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>
                <a:solidFill>
                  <a:schemeClr val="bg1"/>
                </a:solidFill>
              </a:rPr>
              <a:t>c</a:t>
            </a:r>
            <a:r>
              <a:rPr lang="zh-CN" altLang="en-US" sz="3600">
                <a:solidFill>
                  <a:schemeClr val="bg1"/>
                </a:solidFill>
              </a:rPr>
              <a:t>值通过类似</a:t>
            </a:r>
            <a:r>
              <a:rPr lang="en-US" altLang="zh-CN" sz="3600">
                <a:solidFill>
                  <a:schemeClr val="bg1"/>
                </a:solidFill>
              </a:rPr>
              <a:t>k</a:t>
            </a:r>
            <a:r>
              <a:rPr lang="zh-CN" altLang="en-US" sz="3600">
                <a:solidFill>
                  <a:schemeClr val="bg1"/>
                </a:solidFill>
              </a:rPr>
              <a:t>值学习比较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72690" y="2249170"/>
            <a:ext cx="4198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>
                <a:solidFill>
                  <a:schemeClr val="bg1"/>
                </a:solidFill>
              </a:rPr>
              <a:t>核函数的选择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5295" y="742950"/>
            <a:ext cx="4198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>
                <a:solidFill>
                  <a:schemeClr val="bg1"/>
                </a:solidFill>
              </a:rPr>
              <a:t>核函数的选择：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03655" y="1388110"/>
            <a:ext cx="59277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线性核函数：线性，计算量小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多项式核函数：非线性，计算量大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bg1"/>
                </a:solidFill>
              </a:rPr>
              <a:t>Gauss RBF</a:t>
            </a:r>
            <a:r>
              <a:rPr lang="zh-CN" altLang="en-US" sz="2000">
                <a:solidFill>
                  <a:schemeClr val="bg1"/>
                </a:solidFill>
              </a:rPr>
              <a:t>核函数：非线性，计算量小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bg1"/>
                </a:solidFill>
              </a:rPr>
              <a:t>Sigmoid</a:t>
            </a:r>
            <a:r>
              <a:rPr lang="zh-CN" altLang="en-US" sz="2000">
                <a:solidFill>
                  <a:schemeClr val="bg1"/>
                </a:solidFill>
              </a:rPr>
              <a:t>核函数：非线性，神经网络的</a:t>
            </a:r>
            <a:r>
              <a:rPr lang="en-US" altLang="zh-CN" sz="2000">
                <a:solidFill>
                  <a:schemeClr val="bg1"/>
                </a:solidFill>
              </a:rPr>
              <a:t>s</a:t>
            </a:r>
            <a:r>
              <a:rPr lang="zh-CN" altLang="en-US" sz="2000">
                <a:solidFill>
                  <a:schemeClr val="bg1"/>
                </a:solidFill>
              </a:rPr>
              <a:t>型激活函数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字符串核函数：字符分类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自定义核函数：实现难度大，</a:t>
            </a:r>
            <a:r>
              <a:rPr lang="en-US" altLang="zh-CN" sz="2000">
                <a:solidFill>
                  <a:schemeClr val="bg1"/>
                </a:solidFill>
              </a:rPr>
              <a:t>Gram</a:t>
            </a:r>
            <a:r>
              <a:rPr lang="zh-CN" altLang="en-US" sz="2000">
                <a:solidFill>
                  <a:schemeClr val="bg1"/>
                </a:solidFill>
              </a:rPr>
              <a:t>矩阵半正定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1475" y="2607310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  <a:sym typeface="+mn-ea"/>
              </a:rPr>
              <a:t>Gauss RBF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41475" y="3218180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  <a:sym typeface="+mn-ea"/>
              </a:rPr>
              <a:t>Sigmoid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41475" y="4744085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FF0000"/>
                </a:solidFill>
                <a:sym typeface="+mn-ea"/>
              </a:rPr>
              <a:t>自定义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5" name="图片 4" descr="img_01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3665" y="1065530"/>
            <a:ext cx="4904105" cy="3678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Office 主题">
  <a:themeElements>
    <a:clrScheme name="自定义 33-多彩粉笔字">
      <a:dk1>
        <a:srgbClr val="000000"/>
      </a:dk1>
      <a:lt1>
        <a:sysClr val="window" lastClr="FFFFFF"/>
      </a:lt1>
      <a:dk2>
        <a:srgbClr val="3F3F3F"/>
      </a:dk2>
      <a:lt2>
        <a:srgbClr val="FCFCFC"/>
      </a:lt2>
      <a:accent1>
        <a:srgbClr val="FF858E"/>
      </a:accent1>
      <a:accent2>
        <a:srgbClr val="8AE0D4"/>
      </a:accent2>
      <a:accent3>
        <a:srgbClr val="95D4F6"/>
      </a:accent3>
      <a:accent4>
        <a:srgbClr val="FBAA67"/>
      </a:accent4>
      <a:accent5>
        <a:srgbClr val="92D050"/>
      </a:accent5>
      <a:accent6>
        <a:srgbClr val="0070C0"/>
      </a:accent6>
      <a:hlink>
        <a:srgbClr val="0070C0"/>
      </a:hlink>
      <a:folHlink>
        <a:srgbClr val="0070C0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548</Words>
  <Application>WPS 演示</Application>
  <PresentationFormat>全屏显示(16:9)</PresentationFormat>
  <Paragraphs>117</Paragraphs>
  <Slides>15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华康海报体W12</vt:lpstr>
      <vt:lpstr>Lao UI</vt:lpstr>
      <vt:lpstr>华康少女文字W5(P)</vt:lpstr>
      <vt:lpstr>方正苏新诗柳楷简体</vt:lpstr>
      <vt:lpstr>方正清刻本悦宋简体</vt:lpstr>
      <vt:lpstr>Wingdings</vt:lpstr>
      <vt:lpstr>微软雅黑</vt:lpstr>
      <vt:lpstr>Arial Unicode MS</vt:lpstr>
      <vt:lpstr>微软雅黑 Light</vt:lpstr>
      <vt:lpstr>Calibri</vt:lpstr>
      <vt:lpstr>Segoe UI Symbol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Illusion、彼岸</cp:lastModifiedBy>
  <cp:revision>103</cp:revision>
  <dcterms:created xsi:type="dcterms:W3CDTF">2015-03-31T05:49:00Z</dcterms:created>
  <dcterms:modified xsi:type="dcterms:W3CDTF">2019-07-24T03:20:54Z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